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8" r:id="rId9"/>
    <p:sldId id="269" r:id="rId10"/>
    <p:sldId id="270" r:id="rId11"/>
    <p:sldId id="271" r:id="rId12"/>
    <p:sldId id="262" r:id="rId13"/>
    <p:sldId id="263" r:id="rId14"/>
    <p:sldId id="267" r:id="rId15"/>
    <p:sldId id="273" r:id="rId16"/>
    <p:sldId id="275" r:id="rId17"/>
    <p:sldId id="274" r:id="rId18"/>
    <p:sldId id="276" r:id="rId19"/>
    <p:sldId id="277" r:id="rId20"/>
    <p:sldId id="278" r:id="rId21"/>
    <p:sldId id="265" r:id="rId22"/>
    <p:sldId id="266" r:id="rId23"/>
  </p:sldIdLst>
  <p:sldSz cx="18288000" cy="10287000"/>
  <p:notesSz cx="6858000" cy="9144000"/>
  <p:embeddedFontLst>
    <p:embeddedFont>
      <p:font typeface="Clear Sans Regular Bold" charset="0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00FF"/>
    <a:srgbClr val="A100FF"/>
    <a:srgbClr val="461B49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7" autoAdjust="0"/>
    <p:restoredTop sz="73136" autoAdjust="0"/>
  </p:normalViewPr>
  <p:slideViewPr>
    <p:cSldViewPr>
      <p:cViewPr>
        <p:scale>
          <a:sx n="37" d="100"/>
          <a:sy n="37" d="100"/>
        </p:scale>
        <p:origin x="2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9.jpeg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2" y="0"/>
            <a:ext cx="4571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5867400" y="406152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48691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556292" y="4431766"/>
            <a:ext cx="6880973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2779" y="2642747"/>
            <a:ext cx="2464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 Analysis</a:t>
            </a:r>
            <a:endParaRPr lang="en-US" sz="3200" b="1" dirty="0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29600" y="204589"/>
            <a:ext cx="2168903" cy="2017079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55897" y="213934"/>
            <a:ext cx="2168903" cy="2017079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2541" y="7530532"/>
            <a:ext cx="2168903" cy="2306628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335000" y="7832303"/>
            <a:ext cx="2168903" cy="2017079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44200" y="7867945"/>
            <a:ext cx="2168903" cy="2017079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654857" y="7832301"/>
            <a:ext cx="2168903" cy="2017079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925800" y="7832302"/>
            <a:ext cx="2168903" cy="2017079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181600" y="7857743"/>
            <a:ext cx="2168903" cy="2017079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24800" y="7867945"/>
            <a:ext cx="2168903" cy="2017079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054000" y="4762500"/>
            <a:ext cx="2168903" cy="2779079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053999" y="2231015"/>
            <a:ext cx="2168903" cy="2017079"/>
          </a:xfrm>
          <a:prstGeom prst="rect">
            <a:avLst/>
          </a:prstGeom>
        </p:spPr>
      </p:pic>
      <p:pic>
        <p:nvPicPr>
          <p:cNvPr id="23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054000" y="20160"/>
            <a:ext cx="2168903" cy="2017079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932582" y="204590"/>
            <a:ext cx="2168903" cy="2017079"/>
          </a:xfrm>
          <a:prstGeom prst="rect">
            <a:avLst/>
          </a:prstGeom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04800" y="213935"/>
            <a:ext cx="2168903" cy="2017079"/>
          </a:xfrm>
          <a:prstGeom prst="rect">
            <a:avLst/>
          </a:prstGeom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725267" y="213936"/>
            <a:ext cx="2168903" cy="2017079"/>
          </a:xfrm>
          <a:prstGeom prst="rect">
            <a:avLst/>
          </a:prstGeom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94608" y="284383"/>
            <a:ext cx="2168903" cy="2017079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652" y="5035102"/>
            <a:ext cx="2168903" cy="2017079"/>
          </a:xfrm>
          <a:prstGeom prst="rect">
            <a:avLst/>
          </a:prstGeom>
        </p:spPr>
      </p:pic>
      <p:pic>
        <p:nvPicPr>
          <p:cNvPr id="30" name="Picture 6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653" y="2539081"/>
            <a:ext cx="2168903" cy="2017079"/>
          </a:xfrm>
          <a:prstGeom prst="rect">
            <a:avLst/>
          </a:prstGeom>
        </p:spPr>
      </p:pic>
      <p:grpSp>
        <p:nvGrpSpPr>
          <p:cNvPr id="31" name="Group 16"/>
          <p:cNvGrpSpPr/>
          <p:nvPr/>
        </p:nvGrpSpPr>
        <p:grpSpPr>
          <a:xfrm>
            <a:off x="2377674" y="2804950"/>
            <a:ext cx="3545508" cy="3282437"/>
            <a:chOff x="0" y="117153"/>
            <a:chExt cx="4727344" cy="4376583"/>
          </a:xfrm>
        </p:grpSpPr>
        <p:grpSp>
          <p:nvGrpSpPr>
            <p:cNvPr id="32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34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3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35" name="Group 16"/>
          <p:cNvGrpSpPr/>
          <p:nvPr/>
        </p:nvGrpSpPr>
        <p:grpSpPr>
          <a:xfrm>
            <a:off x="6152046" y="4248094"/>
            <a:ext cx="3545508" cy="3282437"/>
            <a:chOff x="0" y="117153"/>
            <a:chExt cx="4727344" cy="4376583"/>
          </a:xfrm>
        </p:grpSpPr>
        <p:grpSp>
          <p:nvGrpSpPr>
            <p:cNvPr id="36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3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7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39" name="Group 16"/>
          <p:cNvGrpSpPr/>
          <p:nvPr/>
        </p:nvGrpSpPr>
        <p:grpSpPr>
          <a:xfrm>
            <a:off x="11320719" y="1966119"/>
            <a:ext cx="3545508" cy="3282437"/>
            <a:chOff x="0" y="117153"/>
            <a:chExt cx="4727344" cy="4376583"/>
          </a:xfrm>
        </p:grpSpPr>
        <p:grpSp>
          <p:nvGrpSpPr>
            <p:cNvPr id="40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2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41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43" name="Group 16"/>
          <p:cNvGrpSpPr/>
          <p:nvPr/>
        </p:nvGrpSpPr>
        <p:grpSpPr>
          <a:xfrm>
            <a:off x="10055897" y="4968011"/>
            <a:ext cx="3545508" cy="3282437"/>
            <a:chOff x="0" y="117153"/>
            <a:chExt cx="4727344" cy="4376583"/>
          </a:xfrm>
        </p:grpSpPr>
        <p:grpSp>
          <p:nvGrpSpPr>
            <p:cNvPr id="44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6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2619866" y="3369945"/>
            <a:ext cx="25780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Process of </a:t>
            </a:r>
            <a:r>
              <a:rPr lang="en-US" sz="2400" dirty="0"/>
              <a:t>inspecting, cleaning, transforming, and modeling data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15325" y="5215462"/>
            <a:ext cx="2699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 of discovering useful information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569145" y="6378398"/>
            <a:ext cx="2282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informing </a:t>
            </a:r>
            <a:r>
              <a:rPr lang="en-US" sz="2400" dirty="0"/>
              <a:t>conclusions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686534" y="2886332"/>
            <a:ext cx="2464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supporting decision-making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10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/>
          <p:nvPr/>
        </p:nvGrpSpPr>
        <p:grpSpPr>
          <a:xfrm>
            <a:off x="1160959" y="2781300"/>
            <a:ext cx="3545508" cy="3282437"/>
            <a:chOff x="0" y="117153"/>
            <a:chExt cx="4727344" cy="4376583"/>
          </a:xfrm>
        </p:grpSpPr>
        <p:grpSp>
          <p:nvGrpSpPr>
            <p:cNvPr id="6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</p:sp>
        </p:grpSp>
        <p:pic>
          <p:nvPicPr>
            <p:cNvPr id="7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652627" y="3705880"/>
            <a:ext cx="179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PROBLEMS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7848600" y="647700"/>
            <a:ext cx="9982200" cy="2708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How many unique categories are there?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16 unique categories are there.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‘studying</a:t>
            </a:r>
            <a:r>
              <a:rPr lang="en-US" sz="2400" dirty="0">
                <a:solidFill>
                  <a:schemeClr val="tx1"/>
                </a:solidFill>
              </a:rPr>
              <a:t>', 'healthy eating', 'technology', 'food', 'cooking', 'dogs', 'soccer', 'public speaking', 'science', 'tennis', 'travel', 'fitness', 'education', 'veganism', 'animals', 'culture'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01000" y="7142291"/>
            <a:ext cx="9829800" cy="2708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Month </a:t>
            </a:r>
            <a:r>
              <a:rPr lang="en-US" sz="2400" dirty="0">
                <a:solidFill>
                  <a:schemeClr val="tx1"/>
                </a:solidFill>
              </a:rPr>
              <a:t>with the most posts:  J</a:t>
            </a:r>
            <a:r>
              <a:rPr lang="en-US" sz="2400" dirty="0" smtClean="0">
                <a:solidFill>
                  <a:schemeClr val="tx1"/>
                </a:solidFill>
              </a:rPr>
              <a:t>anuary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Number </a:t>
            </a:r>
            <a:r>
              <a:rPr lang="en-US" sz="2400" dirty="0">
                <a:solidFill>
                  <a:schemeClr val="tx1"/>
                </a:solidFill>
              </a:rPr>
              <a:t>of posts in the most posts month: 2142</a:t>
            </a:r>
            <a:endParaRPr lang="en-US" sz="2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824158" y="4081109"/>
            <a:ext cx="9982200" cy="2708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2. How many reactions are there to the most popular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category?</a:t>
            </a:r>
          </a:p>
          <a:p>
            <a:pPr algn="ctr"/>
            <a:endParaRPr lang="en-US" sz="2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Most </a:t>
            </a:r>
            <a:r>
              <a:rPr lang="en-US" sz="2400" dirty="0">
                <a:solidFill>
                  <a:schemeClr val="tx1"/>
                </a:solidFill>
              </a:rPr>
              <a:t>popular </a:t>
            </a:r>
            <a:r>
              <a:rPr lang="en-US" sz="2400" dirty="0" smtClean="0">
                <a:solidFill>
                  <a:schemeClr val="tx1"/>
                </a:solidFill>
              </a:rPr>
              <a:t>category: animals</a:t>
            </a:r>
          </a:p>
          <a:p>
            <a:pPr algn="ctr"/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Number of reactions in the most popular category: 1897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95800" y="5219700"/>
            <a:ext cx="3352800" cy="762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95600" y="1562100"/>
            <a:ext cx="4953000" cy="1143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95600" y="1619250"/>
            <a:ext cx="0" cy="12192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597295" y="8496300"/>
            <a:ext cx="5403705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92186" y="6063737"/>
            <a:ext cx="0" cy="24325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829985" y="7581900"/>
            <a:ext cx="5970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cs typeface="Times New Roman" pitchFamily="18" charset="0"/>
              </a:rPr>
              <a:t>          3.What </a:t>
            </a:r>
            <a:r>
              <a:rPr lang="en-US" sz="2400" dirty="0">
                <a:cs typeface="Times New Roman" pitchFamily="18" charset="0"/>
              </a:rPr>
              <a:t>was the month with most posts?</a:t>
            </a:r>
            <a:endParaRPr lang="en-US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19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852542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7343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776342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776342"/>
            <a:ext cx="2972219" cy="88175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2552700"/>
            <a:ext cx="11353800" cy="31242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Insights refer to valuable and actionable understandings or observations derived from data analysis or exploration. These insights provide meaningful and often unexpected information that can lead to better decision-making, problem-solving, or strategic planning. Insights are typically based on patterns, trends, correlations, or relationships discovered within the data.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796015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-32552" y="8601848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153924"/>
            <a:ext cx="17253775" cy="1152917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00294"/>
            <a:ext cx="12268200" cy="59436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9490985"/>
            <a:ext cx="144018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09" y="1685151"/>
            <a:ext cx="11486275" cy="66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9490985"/>
            <a:ext cx="144018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0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1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4508" y="8057968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16" y="1485900"/>
            <a:ext cx="11814783" cy="64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6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9490985"/>
            <a:ext cx="144018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0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1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4508" y="8191500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19" y="2042723"/>
            <a:ext cx="9982209" cy="62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6200" y="9490985"/>
            <a:ext cx="144018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0" name="Group 23"/>
          <p:cNvGrpSpPr/>
          <p:nvPr/>
        </p:nvGrpSpPr>
        <p:grpSpPr>
          <a:xfrm>
            <a:off x="16515246" y="-1659283"/>
            <a:ext cx="3545508" cy="3344434"/>
            <a:chOff x="0" y="34491"/>
            <a:chExt cx="4727344" cy="4459245"/>
          </a:xfrm>
        </p:grpSpPr>
        <p:grpSp>
          <p:nvGrpSpPr>
            <p:cNvPr id="21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34491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84508" y="8057968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47900"/>
            <a:ext cx="9874035" cy="56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6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9490985"/>
            <a:ext cx="160782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0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1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-132638" y="8310103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0" y="2400294"/>
            <a:ext cx="11694883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9490985"/>
            <a:ext cx="160782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0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1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3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2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-352273" y="7805834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16" y="1383832"/>
            <a:ext cx="11547677" cy="6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800" y="1224332"/>
            <a:ext cx="8673443" cy="6404567"/>
            <a:chOff x="0" y="0"/>
            <a:chExt cx="11564591" cy="714132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484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Project recap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Problem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The Analytics team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Process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Insights</a:t>
              </a:r>
            </a:p>
            <a:p>
              <a:pPr marL="457200" indent="-4572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3200" spc="-19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22639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9490985"/>
            <a:ext cx="16078200" cy="50426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4"/>
          <p:cNvGrpSpPr/>
          <p:nvPr/>
        </p:nvGrpSpPr>
        <p:grpSpPr>
          <a:xfrm>
            <a:off x="1420481" y="153924"/>
            <a:ext cx="15849601" cy="932357"/>
            <a:chOff x="0" y="0"/>
            <a:chExt cx="23005033" cy="2689439"/>
          </a:xfrm>
        </p:grpSpPr>
        <p:pic>
          <p:nvPicPr>
            <p:cNvPr id="11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8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19" name="Group 18"/>
          <p:cNvGrpSpPr/>
          <p:nvPr/>
        </p:nvGrpSpPr>
        <p:grpSpPr>
          <a:xfrm>
            <a:off x="-352273" y="7805834"/>
            <a:ext cx="3545508" cy="3370302"/>
            <a:chOff x="0" y="0"/>
            <a:chExt cx="4727344" cy="4493736"/>
          </a:xfrm>
        </p:grpSpPr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2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1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6515246" y="-419100"/>
            <a:ext cx="3545508" cy="3370302"/>
            <a:chOff x="0" y="0"/>
            <a:chExt cx="4727344" cy="449373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7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0" y="2400294"/>
            <a:ext cx="11373163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4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8953501"/>
            <a:ext cx="10148020" cy="1333500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342899"/>
            <a:ext cx="9711338" cy="140691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2039600" y="665067"/>
            <a:ext cx="5638800" cy="923949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1. Positive sentiments are higher than the other sentiments like negative and neutral in the social buzz social media.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2. Photo content types are higher than other content types.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3. Out of 16 reaction types, 9 positive reactions are used the most in social buzz. The most used positive reaction is heart.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4. Top 5 categories: animals, science, healthy eating, technology, food.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Positive sentiment usage percentage: 56.19%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Negative sentiment usage percentage: 31.31%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Neutral sentiment usage percentage: 12.5%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4800" y="571500"/>
            <a:ext cx="17253775" cy="1753073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268857" y="7377290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344153" y="1953826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Cd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           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Social Buzz is a fast growing technology unicorn that need to 		       adapt quickly to its global scale.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      Accenture has begun a 3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month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POC focusing on the tasks: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     i). An audit of Social Buzz’s big data practice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	      ii). Recommendations for a successful IPO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            iii). Analysis to find Social Buzz’s top 5 most popular             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                             categories  of content.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024399" y="176199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252229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778645" y="98782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729737"/>
            <a:ext cx="3545508" cy="3282437"/>
            <a:chOff x="0" y="117153"/>
            <a:chExt cx="4727344" cy="4376583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407624" y="96468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62200" y="4013552"/>
            <a:ext cx="7506392" cy="97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1. How many unique categories are there?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2199" y="5143500"/>
            <a:ext cx="7506393" cy="1799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2. How many reactions are there to the most popular category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2201" y="7424448"/>
            <a:ext cx="7506392" cy="1473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3.What was the month with most posts?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532867"/>
            <a:ext cx="10042534" cy="9347979"/>
            <a:chOff x="0" y="168952"/>
            <a:chExt cx="13390046" cy="1246397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68952"/>
              <a:ext cx="3005065" cy="279471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420152"/>
              <a:ext cx="3005065" cy="279471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168440" y="1284816"/>
            <a:ext cx="4213560" cy="562583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understanding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31724" y="2615612"/>
            <a:ext cx="4213560" cy="562583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Data cleaning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91585" y="4139936"/>
            <a:ext cx="4213560" cy="562583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Data modeling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98365" y="6069168"/>
            <a:ext cx="4213560" cy="562583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Data Analysis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734800" y="7547328"/>
            <a:ext cx="4213560" cy="562583"/>
          </a:xfrm>
          <a:prstGeom prst="rect">
            <a:avLst/>
          </a:prstGeom>
          <a:solidFill>
            <a:srgbClr val="A10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Uncover insights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1405290" y="1245632"/>
            <a:ext cx="3850308" cy="3282437"/>
            <a:chOff x="0" y="117153"/>
            <a:chExt cx="4727344" cy="4376583"/>
          </a:xfrm>
        </p:grpSpPr>
        <p:grpSp>
          <p:nvGrpSpPr>
            <p:cNvPr id="4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6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pic>
        <p:nvPicPr>
          <p:cNvPr id="11" name="Picture 8"/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45296" y="406153"/>
            <a:ext cx="2253799" cy="20960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0308" y="457917"/>
            <a:ext cx="336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Understanding</a:t>
            </a:r>
            <a:endParaRPr lang="en-US" sz="2800" b="1" dirty="0"/>
          </a:p>
        </p:txBody>
      </p:sp>
      <p:grpSp>
        <p:nvGrpSpPr>
          <p:cNvPr id="18" name="Group 16"/>
          <p:cNvGrpSpPr/>
          <p:nvPr/>
        </p:nvGrpSpPr>
        <p:grpSpPr>
          <a:xfrm>
            <a:off x="10583198" y="237934"/>
            <a:ext cx="4527559" cy="3282437"/>
            <a:chOff x="0" y="117153"/>
            <a:chExt cx="4727344" cy="4376583"/>
          </a:xfrm>
        </p:grpSpPr>
        <p:grpSp>
          <p:nvGrpSpPr>
            <p:cNvPr id="19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1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22" name="Group 16"/>
          <p:cNvGrpSpPr/>
          <p:nvPr/>
        </p:nvGrpSpPr>
        <p:grpSpPr>
          <a:xfrm>
            <a:off x="0" y="6491728"/>
            <a:ext cx="4993308" cy="3282437"/>
            <a:chOff x="0" y="117153"/>
            <a:chExt cx="4727344" cy="4376583"/>
          </a:xfrm>
        </p:grpSpPr>
        <p:grpSp>
          <p:nvGrpSpPr>
            <p:cNvPr id="23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26" name="Group 16"/>
          <p:cNvGrpSpPr/>
          <p:nvPr/>
        </p:nvGrpSpPr>
        <p:grpSpPr>
          <a:xfrm>
            <a:off x="5638800" y="6210300"/>
            <a:ext cx="4944398" cy="3282437"/>
            <a:chOff x="0" y="117153"/>
            <a:chExt cx="4727344" cy="4376583"/>
          </a:xfrm>
        </p:grpSpPr>
        <p:grpSp>
          <p:nvGrpSpPr>
            <p:cNvPr id="2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9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8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grpSp>
        <p:nvGrpSpPr>
          <p:cNvPr id="30" name="Group 16"/>
          <p:cNvGrpSpPr/>
          <p:nvPr/>
        </p:nvGrpSpPr>
        <p:grpSpPr>
          <a:xfrm>
            <a:off x="10032546" y="4276463"/>
            <a:ext cx="4522484" cy="3282437"/>
            <a:chOff x="0" y="117153"/>
            <a:chExt cx="4727344" cy="4376583"/>
          </a:xfrm>
        </p:grpSpPr>
        <p:grpSp>
          <p:nvGrpSpPr>
            <p:cNvPr id="31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33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2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117153"/>
              <a:ext cx="4083272" cy="4091977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1951277" y="1911369"/>
            <a:ext cx="2494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helps analysts gain a deeper understanding of the dataset and formulate appropriate analysis strategies to extract meaningful insights.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444945" y="691634"/>
            <a:ext cx="20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Explore the Dataset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1418600" y="1245632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xamining </a:t>
            </a:r>
            <a:r>
              <a:rPr lang="en-US" dirty="0"/>
              <a:t>the dataset to understand its structure, including the number of rows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columns, data types, and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missing or duplicate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values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583198" y="4774168"/>
            <a:ext cx="2057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Assess Data Quality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10287000" y="5143500"/>
            <a:ext cx="30621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Evaluate the quality of the data by identifying any errors, inconsistencies, or anomalies. This may involve checking for missing values, outliers, or incorrect data types.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83025" y="6787634"/>
            <a:ext cx="299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Understand Data Distribution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5896298" y="7323327"/>
            <a:ext cx="3755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Analyze the distribution of values in the dataset to understand the range, central tendency, and variability of the data. This helps in identifying patterns and trends in the data.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5027" y="6899701"/>
            <a:ext cx="225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Identify Relationships</a:t>
            </a:r>
            <a:endParaRPr lang="en-US" b="1" dirty="0"/>
          </a:p>
        </p:txBody>
      </p:sp>
      <p:sp>
        <p:nvSpPr>
          <p:cNvPr id="42" name="Rectangle 41"/>
          <p:cNvSpPr/>
          <p:nvPr/>
        </p:nvSpPr>
        <p:spPr>
          <a:xfrm>
            <a:off x="680308" y="7323328"/>
            <a:ext cx="35188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Explore relationships between different variables in the dataset to understand how they are related or correlated. This may involve calculating correlations, plotting scatter plots, or using other statistical techniques.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045953" y="1454169"/>
            <a:ext cx="6602754" cy="11446"/>
          </a:xfrm>
          <a:prstGeom prst="straightConnector1">
            <a:avLst/>
          </a:prstGeom>
          <a:ln w="12700">
            <a:solidFill>
              <a:srgbClr val="461B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363130" y="4219693"/>
            <a:ext cx="335965" cy="2272035"/>
          </a:xfrm>
          <a:prstGeom prst="straightConnector1">
            <a:avLst/>
          </a:prstGeom>
          <a:ln>
            <a:solidFill>
              <a:srgbClr val="461B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93308" y="3771900"/>
            <a:ext cx="2626692" cy="2438400"/>
          </a:xfrm>
          <a:prstGeom prst="straightConnector1">
            <a:avLst/>
          </a:prstGeom>
          <a:ln>
            <a:solidFill>
              <a:srgbClr val="461B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255598" y="2553454"/>
            <a:ext cx="5327600" cy="2205154"/>
          </a:xfrm>
          <a:prstGeom prst="straightConnector1">
            <a:avLst/>
          </a:prstGeom>
          <a:ln>
            <a:solidFill>
              <a:srgbClr val="461B4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849600" y="74277"/>
            <a:ext cx="2253799" cy="2096033"/>
          </a:xfrm>
          <a:prstGeom prst="rect">
            <a:avLst/>
          </a:prstGeom>
        </p:spPr>
      </p:pic>
      <p:pic>
        <p:nvPicPr>
          <p:cNvPr id="61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849599" y="2553454"/>
            <a:ext cx="2253799" cy="2096033"/>
          </a:xfrm>
          <a:prstGeom prst="rect">
            <a:avLst/>
          </a:prstGeom>
        </p:spPr>
      </p:pic>
      <p:pic>
        <p:nvPicPr>
          <p:cNvPr id="62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849600" y="4989905"/>
            <a:ext cx="2253799" cy="2096033"/>
          </a:xfrm>
          <a:prstGeom prst="rect">
            <a:avLst/>
          </a:prstGeom>
        </p:spPr>
      </p:pic>
      <p:pic>
        <p:nvPicPr>
          <p:cNvPr id="63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955384" y="7574118"/>
            <a:ext cx="2253799" cy="2522382"/>
          </a:xfrm>
          <a:prstGeom prst="rect">
            <a:avLst/>
          </a:prstGeom>
        </p:spPr>
      </p:pic>
      <p:pic>
        <p:nvPicPr>
          <p:cNvPr id="70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504611" y="7599326"/>
            <a:ext cx="2253799" cy="2522382"/>
          </a:xfrm>
          <a:prstGeom prst="rect">
            <a:avLst/>
          </a:prstGeom>
        </p:spPr>
      </p:pic>
      <p:pic>
        <p:nvPicPr>
          <p:cNvPr id="71" name="Picture 6"/>
          <p:cNvPicPr>
            <a:picLocks noChangeAspect="1"/>
          </p:cNvPicPr>
          <p:nvPr/>
        </p:nvPicPr>
        <p:blipFill>
          <a:blip r:embed="rId7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935216" y="7599326"/>
            <a:ext cx="2253799" cy="252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5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3" name="Picture 5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8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11"/>
            <p:cNvPicPr>
              <a:picLocks noChangeAspect="1"/>
            </p:cNvPicPr>
            <p:nvPr/>
          </p:nvPicPr>
          <p:blipFill>
            <a:blip r:embed="rId2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17112" y="190500"/>
            <a:ext cx="533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Data Cleaning: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1986052" y="637977"/>
            <a:ext cx="7086600" cy="3370302"/>
            <a:chOff x="0" y="0"/>
            <a:chExt cx="4727344" cy="4493736"/>
          </a:xfrm>
        </p:grpSpPr>
        <p:grpSp>
          <p:nvGrpSpPr>
            <p:cNvPr id="1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7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1996990" y="1387638"/>
            <a:ext cx="57335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cs typeface="Times New Roman" pitchFamily="18" charset="0"/>
              </a:rPr>
              <a:t>data cleaning is a crucial step in the data analysis process as it ensures the integrity and reliability of the data, leading to more accurate and meaningful analysis results.</a:t>
            </a:r>
            <a:endParaRPr lang="en-US" sz="2400" dirty="0">
              <a:cs typeface="Times New Roman" pitchFamily="18" charset="0"/>
            </a:endParaRPr>
          </a:p>
        </p:txBody>
      </p:sp>
      <p:grpSp>
        <p:nvGrpSpPr>
          <p:cNvPr id="21" name="Group 5"/>
          <p:cNvGrpSpPr/>
          <p:nvPr/>
        </p:nvGrpSpPr>
        <p:grpSpPr>
          <a:xfrm>
            <a:off x="619089" y="4263543"/>
            <a:ext cx="5393016" cy="3370302"/>
            <a:chOff x="0" y="0"/>
            <a:chExt cx="4727344" cy="4493736"/>
          </a:xfrm>
        </p:grpSpPr>
        <p:grpSp>
          <p:nvGrpSpPr>
            <p:cNvPr id="22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4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3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32866" y="4534120"/>
            <a:ext cx="40309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1.      </a:t>
            </a:r>
            <a:r>
              <a:rPr lang="en-US" sz="2400" b="1" dirty="0" smtClean="0">
                <a:cs typeface="Times New Roman" pitchFamily="18" charset="0"/>
              </a:rPr>
              <a:t>Identifying </a:t>
            </a:r>
            <a:r>
              <a:rPr lang="en-US" sz="2400" b="1" dirty="0">
                <a:cs typeface="Times New Roman" pitchFamily="18" charset="0"/>
              </a:rPr>
              <a:t>Data Quality Issues: </a:t>
            </a:r>
            <a:r>
              <a:rPr lang="en-US" sz="2400" dirty="0">
                <a:cs typeface="Times New Roman" pitchFamily="18" charset="0"/>
              </a:rPr>
              <a:t>This step involves examining the dataset for any issues such as missing values, duplicate entries, incorrect data types, outliers, </a:t>
            </a:r>
            <a:r>
              <a:rPr lang="en-US" sz="2400" dirty="0" smtClean="0">
                <a:cs typeface="Times New Roman" pitchFamily="18" charset="0"/>
              </a:rPr>
              <a:t>     </a:t>
            </a:r>
          </a:p>
          <a:p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         and </a:t>
            </a:r>
            <a:r>
              <a:rPr lang="en-US" sz="2400" dirty="0">
                <a:cs typeface="Times New Roman" pitchFamily="18" charset="0"/>
              </a:rPr>
              <a:t>inconsistencies</a:t>
            </a:r>
            <a:endParaRPr lang="en-US" sz="2400" dirty="0"/>
          </a:p>
        </p:txBody>
      </p:sp>
      <p:grpSp>
        <p:nvGrpSpPr>
          <p:cNvPr id="26" name="Group 16"/>
          <p:cNvGrpSpPr/>
          <p:nvPr/>
        </p:nvGrpSpPr>
        <p:grpSpPr>
          <a:xfrm>
            <a:off x="6629855" y="4564862"/>
            <a:ext cx="6060378" cy="3370302"/>
            <a:chOff x="0" y="0"/>
            <a:chExt cx="4727344" cy="4493736"/>
          </a:xfrm>
        </p:grpSpPr>
        <p:grpSp>
          <p:nvGrpSpPr>
            <p:cNvPr id="2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9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8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7315200" y="4945191"/>
            <a:ext cx="41564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AutoNum type="arabicPeriod" startAt="2"/>
            </a:pPr>
            <a:r>
              <a:rPr lang="en-US" sz="2400" b="1" dirty="0">
                <a:cs typeface="Times New Roman" pitchFamily="18" charset="0"/>
              </a:rPr>
              <a:t>Handling Missing </a:t>
            </a:r>
            <a:r>
              <a:rPr lang="en-US" sz="2400" b="1" dirty="0" smtClean="0">
                <a:cs typeface="Times New Roman" pitchFamily="18" charset="0"/>
              </a:rPr>
              <a:t>Data</a:t>
            </a:r>
            <a:r>
              <a:rPr lang="en-US" sz="2400" dirty="0" smtClean="0">
                <a:cs typeface="Times New Roman" pitchFamily="18" charset="0"/>
              </a:rPr>
              <a:t>: handling </a:t>
            </a:r>
            <a:r>
              <a:rPr lang="en-US" sz="2400" dirty="0">
                <a:cs typeface="Times New Roman" pitchFamily="18" charset="0"/>
              </a:rPr>
              <a:t>missing data include removing rows or columns with missing values, imputing missing values using statistical </a:t>
            </a:r>
            <a:r>
              <a:rPr lang="en-US" sz="2400" dirty="0" smtClean="0">
                <a:cs typeface="Times New Roman" pitchFamily="18" charset="0"/>
              </a:rPr>
              <a:t>methods.</a:t>
            </a:r>
            <a:endParaRPr lang="en-US" sz="2400" dirty="0">
              <a:cs typeface="Times New Roman" pitchFamily="18" charset="0"/>
            </a:endParaRPr>
          </a:p>
        </p:txBody>
      </p:sp>
      <p:grpSp>
        <p:nvGrpSpPr>
          <p:cNvPr id="35" name="Group 16"/>
          <p:cNvGrpSpPr/>
          <p:nvPr/>
        </p:nvGrpSpPr>
        <p:grpSpPr>
          <a:xfrm>
            <a:off x="12901230" y="4249674"/>
            <a:ext cx="5105400" cy="3370302"/>
            <a:chOff x="0" y="0"/>
            <a:chExt cx="4727344" cy="4493736"/>
          </a:xfrm>
        </p:grpSpPr>
        <p:grpSp>
          <p:nvGrpSpPr>
            <p:cNvPr id="36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3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37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40" name="Group 16"/>
          <p:cNvGrpSpPr/>
          <p:nvPr/>
        </p:nvGrpSpPr>
        <p:grpSpPr>
          <a:xfrm>
            <a:off x="12690233" y="388968"/>
            <a:ext cx="5316397" cy="3370302"/>
            <a:chOff x="0" y="0"/>
            <a:chExt cx="4727344" cy="4493736"/>
          </a:xfrm>
        </p:grpSpPr>
        <p:grpSp>
          <p:nvGrpSpPr>
            <p:cNvPr id="41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3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42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13615766" y="4718786"/>
            <a:ext cx="3300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Times New Roman" pitchFamily="18" charset="0"/>
              </a:rPr>
              <a:t>3. Removing </a:t>
            </a:r>
            <a:r>
              <a:rPr lang="en-US" sz="2400" b="1" dirty="0">
                <a:cs typeface="Times New Roman" pitchFamily="18" charset="0"/>
              </a:rPr>
              <a:t>Duplicate Entries:</a:t>
            </a:r>
            <a:r>
              <a:rPr lang="en-US" sz="2400" dirty="0">
                <a:cs typeface="Times New Roman" pitchFamily="18" charset="0"/>
              </a:rPr>
              <a:t> Duplicate entries can skew analysis results and should be identified and removed from the dataset.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2901230" y="1104900"/>
            <a:ext cx="37852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2400" b="1" dirty="0" smtClean="0">
                <a:cs typeface="Times New Roman" pitchFamily="18" charset="0"/>
              </a:rPr>
              <a:t>4. Correcting </a:t>
            </a:r>
            <a:r>
              <a:rPr lang="en-US" sz="2400" b="1" dirty="0">
                <a:cs typeface="Times New Roman" pitchFamily="18" charset="0"/>
              </a:rPr>
              <a:t>Errors</a:t>
            </a:r>
            <a:r>
              <a:rPr lang="en-US" sz="2400" dirty="0">
                <a:cs typeface="Times New Roman" pitchFamily="18" charset="0"/>
              </a:rPr>
              <a:t>: Errors in the dataset, such as incorrect values or inconsistencies, need to be </a:t>
            </a:r>
            <a:r>
              <a:rPr lang="en-US" sz="2400" dirty="0" smtClean="0">
                <a:cs typeface="Times New Roman" pitchFamily="18" charset="0"/>
              </a:rPr>
              <a:t>   </a:t>
            </a:r>
          </a:p>
          <a:p>
            <a:pPr lvl="0" algn="just"/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   corrected </a:t>
            </a:r>
            <a:r>
              <a:rPr lang="en-US" sz="2400" dirty="0">
                <a:cs typeface="Times New Roman" pitchFamily="18" charset="0"/>
              </a:rPr>
              <a:t>to ensure data </a:t>
            </a:r>
            <a:r>
              <a:rPr lang="en-US" sz="2400" dirty="0" smtClean="0">
                <a:cs typeface="Times New Roman" pitchFamily="18" charset="0"/>
              </a:rPr>
              <a:t>  </a:t>
            </a:r>
          </a:p>
          <a:p>
            <a:pPr lvl="0" algn="just"/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smtClean="0">
                <a:cs typeface="Times New Roman" pitchFamily="18" charset="0"/>
              </a:rPr>
              <a:t>             accuracy</a:t>
            </a:r>
            <a:r>
              <a:rPr lang="en-US" sz="2400" dirty="0">
                <a:cs typeface="Times New Roman" pitchFamily="18" charset="0"/>
              </a:rPr>
              <a:t>.</a:t>
            </a:r>
            <a:endParaRPr lang="en-US" sz="2400" dirty="0">
              <a:cs typeface="Times New Roman" pitchFamily="18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144000" y="2400300"/>
            <a:ext cx="3546233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072652" y="2737817"/>
            <a:ext cx="4015187" cy="220737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086600" y="3841504"/>
            <a:ext cx="627706" cy="8772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369127" y="3450172"/>
            <a:ext cx="0" cy="81337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72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2498774" y="4835301"/>
            <a:ext cx="6351933" cy="3114365"/>
            <a:chOff x="546732" y="0"/>
            <a:chExt cx="5195029" cy="4152486"/>
          </a:xfrm>
        </p:grpSpPr>
        <p:grpSp>
          <p:nvGrpSpPr>
            <p:cNvPr id="3" name="Group 6"/>
            <p:cNvGrpSpPr>
              <a:grpSpLocks noChangeAspect="1"/>
            </p:cNvGrpSpPr>
            <p:nvPr/>
          </p:nvGrpSpPr>
          <p:grpSpPr>
            <a:xfrm>
              <a:off x="1658489" y="69214"/>
              <a:ext cx="4083272" cy="4083272"/>
              <a:chOff x="1577545" y="-530686"/>
              <a:chExt cx="6350000" cy="6350000"/>
            </a:xfrm>
          </p:grpSpPr>
          <p:sp>
            <p:nvSpPr>
              <p:cNvPr id="5" name="Freeform 7"/>
              <p:cNvSpPr/>
              <p:nvPr/>
            </p:nvSpPr>
            <p:spPr>
              <a:xfrm>
                <a:off x="1577545" y="-530686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4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546732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0" name="Group 5"/>
          <p:cNvGrpSpPr/>
          <p:nvPr/>
        </p:nvGrpSpPr>
        <p:grpSpPr>
          <a:xfrm>
            <a:off x="9845498" y="501841"/>
            <a:ext cx="5810964" cy="3370302"/>
            <a:chOff x="0" y="0"/>
            <a:chExt cx="4727344" cy="4493736"/>
          </a:xfrm>
        </p:grpSpPr>
        <p:grpSp>
          <p:nvGrpSpPr>
            <p:cNvPr id="11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3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5"/>
          <p:cNvGrpSpPr/>
          <p:nvPr/>
        </p:nvGrpSpPr>
        <p:grpSpPr>
          <a:xfrm>
            <a:off x="0" y="868288"/>
            <a:ext cx="6883879" cy="3062454"/>
            <a:chOff x="0" y="0"/>
            <a:chExt cx="4727344" cy="4493736"/>
          </a:xfrm>
        </p:grpSpPr>
        <p:grpSp>
          <p:nvGrpSpPr>
            <p:cNvPr id="15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8" name="Group 5"/>
          <p:cNvGrpSpPr/>
          <p:nvPr/>
        </p:nvGrpSpPr>
        <p:grpSpPr>
          <a:xfrm>
            <a:off x="9845496" y="4380788"/>
            <a:ext cx="5927904" cy="3370302"/>
            <a:chOff x="0" y="0"/>
            <a:chExt cx="4727344" cy="4493736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0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228600" y="1148017"/>
            <a:ext cx="49017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      Data modeling</a:t>
            </a:r>
            <a:r>
              <a:rPr lang="en-US" sz="2400" dirty="0" smtClean="0"/>
              <a:t> understand </a:t>
            </a:r>
            <a:r>
              <a:rPr lang="en-US" sz="2400" dirty="0"/>
              <a:t>the structure and semantics of the data, ensures consistency and integrity of the data, and provides a basis for designing efficient database systems </a:t>
            </a:r>
            <a:r>
              <a:rPr lang="en-US" sz="2400" dirty="0" smtClean="0"/>
              <a:t>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and </a:t>
            </a:r>
            <a:r>
              <a:rPr lang="en-US" sz="2400" dirty="0"/>
              <a:t>applications.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0464120" y="868288"/>
            <a:ext cx="4339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Identifying Entities and Attributes</a:t>
            </a:r>
            <a:r>
              <a:rPr lang="en-US" sz="2400" dirty="0"/>
              <a:t>: Identify the entities (objects or things) in the domain of interest and the attributes (characteristics or properties) that describe those entities.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464120" y="4880683"/>
            <a:ext cx="43398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Defining Relationships</a:t>
            </a:r>
            <a:r>
              <a:rPr lang="en-US" sz="2400" dirty="0"/>
              <a:t>: Determine how entities are related to each other and </a:t>
            </a:r>
            <a:r>
              <a:rPr lang="en-US" sz="2400" dirty="0" smtClean="0"/>
              <a:t>specify </a:t>
            </a:r>
            <a:r>
              <a:rPr lang="en-US" sz="2400" dirty="0"/>
              <a:t>the nature and cardinality of these relationships (e.g., one-to-one, one-to-many, </a:t>
            </a:r>
            <a:r>
              <a:rPr lang="en-US" sz="2400" dirty="0" smtClean="0"/>
              <a:t>many-to- 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many</a:t>
            </a:r>
            <a:r>
              <a:rPr lang="en-US" sz="2400" dirty="0"/>
              <a:t>).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34812" y="5250015"/>
            <a:ext cx="43205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Normalizing Data</a:t>
            </a:r>
            <a:r>
              <a:rPr lang="en-US" sz="2400" dirty="0"/>
              <a:t>: Normalize the data model to eliminate redundancy and ensure data integrity by organizing data into multiple tables and applying </a:t>
            </a:r>
            <a:r>
              <a:rPr lang="en-US" sz="2400" dirty="0" smtClean="0"/>
              <a:t>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normalization </a:t>
            </a:r>
            <a:r>
              <a:rPr lang="en-US" sz="2400" dirty="0"/>
              <a:t>rules.</a:t>
            </a:r>
          </a:p>
        </p:txBody>
      </p:sp>
      <p:grpSp>
        <p:nvGrpSpPr>
          <p:cNvPr id="30" name="Group 4"/>
          <p:cNvGrpSpPr/>
          <p:nvPr/>
        </p:nvGrpSpPr>
        <p:grpSpPr>
          <a:xfrm>
            <a:off x="228600" y="7905014"/>
            <a:ext cx="18059400" cy="2017079"/>
            <a:chOff x="0" y="0"/>
            <a:chExt cx="23005033" cy="2689439"/>
          </a:xfrm>
        </p:grpSpPr>
        <p:pic>
          <p:nvPicPr>
            <p:cNvPr id="31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32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33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34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35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36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37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38" name="Picture 6"/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19097" y="578659"/>
            <a:ext cx="2168903" cy="2017079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19097" y="2863604"/>
            <a:ext cx="2168903" cy="2017079"/>
          </a:xfrm>
          <a:prstGeom prst="rect">
            <a:avLst/>
          </a:prstGeom>
        </p:spPr>
      </p:pic>
      <p:pic>
        <p:nvPicPr>
          <p:cNvPr id="40" name="Picture 6"/>
          <p:cNvPicPr>
            <a:picLocks noChangeAspect="1"/>
          </p:cNvPicPr>
          <p:nvPr/>
        </p:nvPicPr>
        <p:blipFill>
          <a:blip r:embed="rId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119097" y="5361983"/>
            <a:ext cx="2168903" cy="2017079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6626762" y="1836195"/>
            <a:ext cx="3218736" cy="477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5992" y="3456341"/>
            <a:ext cx="3899506" cy="19056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860138" y="3930742"/>
            <a:ext cx="997975" cy="10603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2084" y="440356"/>
            <a:ext cx="192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Model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672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809</Words>
  <Application>Microsoft Office PowerPoint</Application>
  <PresentationFormat>Custom</PresentationFormat>
  <Paragraphs>120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Graphik Regular</vt:lpstr>
      <vt:lpstr>Times New Roman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Kalai</cp:lastModifiedBy>
  <cp:revision>58</cp:revision>
  <dcterms:created xsi:type="dcterms:W3CDTF">2006-08-16T00:00:00Z</dcterms:created>
  <dcterms:modified xsi:type="dcterms:W3CDTF">2024-05-12T21:51:23Z</dcterms:modified>
  <dc:identifier>DAEhDyfaYKE</dc:identifier>
</cp:coreProperties>
</file>